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</p:sldMasterIdLst>
  <p:notesMasterIdLst>
    <p:notesMasterId r:id="rId18"/>
  </p:notesMasterIdLst>
  <p:sldIdLst>
    <p:sldId id="256" r:id="rId4"/>
    <p:sldId id="257" r:id="rId5"/>
    <p:sldId id="258" r:id="rId6"/>
    <p:sldId id="271" r:id="rId7"/>
    <p:sldId id="259" r:id="rId8"/>
    <p:sldId id="260" r:id="rId9"/>
    <p:sldId id="266" r:id="rId10"/>
    <p:sldId id="261" r:id="rId11"/>
    <p:sldId id="272" r:id="rId12"/>
    <p:sldId id="273" r:id="rId13"/>
    <p:sldId id="274" r:id="rId14"/>
    <p:sldId id="268" r:id="rId15"/>
    <p:sldId id="270" r:id="rId16"/>
    <p:sldId id="282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44" autoAdjust="0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-25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F37611-58A6-49C7-A2DA-B431549B03C9}" type="datetimeFigureOut">
              <a:rPr lang="ru-RU" smtClean="0"/>
              <a:t>20.02.2025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50A06F-7A8F-421E-9121-0C33599D4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895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95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17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12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83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letopis.msu.ru/content/vasadovnichiy-kosmicheskie-issledovaniya-v-mgu" TargetMode="External"/><Relationship Id="rId3" Type="http://schemas.openxmlformats.org/officeDocument/2006/relationships/image" Target="../media/image28.png"/><Relationship Id="rId7" Type="http://schemas.openxmlformats.org/officeDocument/2006/relationships/hyperlink" Target="https://www.sms.warheroes.ru/hero/hero.asp?Hero_id=34613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ctor.msu.ru/tpost/9kd1hy2c71-mesto-matematiki-v-sozvezdii-nauk-obsuzh" TargetMode="External"/><Relationship Id="rId5" Type="http://schemas.openxmlformats.org/officeDocument/2006/relationships/hyperlink" Target="https://news.rambler.ru/science/34919114" TargetMode="External"/><Relationship Id="rId10" Type="http://schemas.openxmlformats.org/officeDocument/2006/relationships/hyperlink" Target="https://bigenc.ru/c/sadovnichii-viktor-antonovich-edcd4f" TargetMode="External"/><Relationship Id="rId4" Type="http://schemas.openxmlformats.org/officeDocument/2006/relationships/hyperlink" Target="https://scientificrussia.ru/articles/alfa-v-sozvezdii-nauk-o-dostizeniah-rossijskoj-matematiki" TargetMode="External"/><Relationship Id="rId9" Type="http://schemas.openxmlformats.org/officeDocument/2006/relationships/hyperlink" Target="https://new.ras.ru/anniversary/akademik-sadovnichiy-viktor-antonovich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59382" y="3920923"/>
            <a:ext cx="6165669" cy="611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Номинация: инновации в математических науках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
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219302" y="2495006"/>
            <a:ext cx="7294697" cy="11617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Вклад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В.А. Садовничего в развитие математических наук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6834" y="171718"/>
            <a:ext cx="108160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МИНИСТЕРСТВО ОБЩЕГО И ПРОФЕССИОНАЛЬНОГО ОБРАЗОВАНИЯ РОСТОВСКОЙ ОБЛАСТИ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Минобразование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Ростовской области)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ГОСУДАРСТВЕННОЕ БЮДЖЕТНОЕ  ПРОФЕССИОНАЛЬНОЕ  ОБРАЗОВАТЕЛЬНОЕ УЧРЕЖДЕНИЕ РОСТОВСКОЙ ОБЛАСТИ  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«БЕЛОКАЛИТВИНСКИЙ ТЕХНОЛОГИЧЕСКИЙ ТЕХНИКУМ (р. п. ШОЛОХОВСКИЙ)»</a:t>
            </a:r>
          </a:p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(ГБПОУ РО «БКТТ»)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16880" y="4673378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Черевков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Иван,  студент группы №11/24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профессии 08.01.27 Мастер общестроительных работ.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Руководитель: Фролова Ольга Борисовна,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преподаватель математики.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269"/>
            <a:ext cx="3997234" cy="5516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Конкурс Инновации в математических науках\photo_005-768x6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8066" y="4062626"/>
            <a:ext cx="5645425" cy="1737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4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Садовничий внёс значительный вклад в математику, изменив математическое образование и укрепив научный потенциал России.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2"/>
          <p:cNvSpPr txBox="1"/>
          <p:nvPr/>
        </p:nvSpPr>
        <p:spPr>
          <a:xfrm>
            <a:off x="450575" y="879113"/>
            <a:ext cx="5780408" cy="245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</a:t>
            </a:r>
            <a:r>
              <a:rPr lang="en-US" sz="36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</a:t>
            </a:r>
            <a:r>
              <a:rPr lang="ru-RU" sz="36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ий</a:t>
            </a:r>
            <a:r>
              <a:rPr lang="en-US" sz="36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:</a:t>
            </a:r>
            <a:r>
              <a:rPr lang="ru-RU" sz="36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(03.04.1939г.)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ректор МГУ</a:t>
            </a: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endParaRPr lang="ru-RU" sz="2400" b="1" dirty="0">
              <a:latin typeface="Times New Roman" pitchFamily="18" charset="0"/>
              <a:ea typeface="Arial" pitchFamily="34" charset="-122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доктор ф-м. наук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академик РАН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Герой Труда РФ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35148" y="2330964"/>
            <a:ext cx="9849000" cy="582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Разработал реформы, которые модернизировали учебные программы, адаптируя их к современным требованиям экономики.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535148" y="1943490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Реформа учебных программ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3"/>
          <p:cNvSpPr txBox="1"/>
          <p:nvPr/>
        </p:nvSpPr>
        <p:spPr>
          <a:xfrm>
            <a:off x="495750" y="680925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Роль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</a:t>
            </a: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Садовничего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 реформах образования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4"/>
          <p:cNvSpPr txBox="1"/>
          <p:nvPr/>
        </p:nvSpPr>
        <p:spPr>
          <a:xfrm>
            <a:off x="1535148" y="3469164"/>
            <a:ext cx="9849000" cy="580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Продвигал инновационные методы преподавания, которые улучшили усвоение материала студентами и повысили интерес к математике.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1535148" y="3099865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Новые методы преподавания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6"/>
          <p:cNvSpPr txBox="1"/>
          <p:nvPr/>
        </p:nvSpPr>
        <p:spPr>
          <a:xfrm>
            <a:off x="1535148" y="4599175"/>
            <a:ext cx="9849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Создал новый учебный опыт, включающий доступные и актуальные образовательные материалы и ресурсы.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535148" y="4229875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Материалы для студентов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8"/>
          <p:cNvSpPr txBox="1"/>
          <p:nvPr/>
        </p:nvSpPr>
        <p:spPr>
          <a:xfrm>
            <a:off x="1535148" y="5765151"/>
            <a:ext cx="9849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Повысил академические стандарты, что укрепило позиции российских университетов на международной арене.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9"/>
          <p:cNvSpPr txBox="1"/>
          <p:nvPr/>
        </p:nvSpPr>
        <p:spPr>
          <a:xfrm>
            <a:off x="1535148" y="5394925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Академические стандарты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573" y="3410913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35150" y="2307095"/>
            <a:ext cx="9849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Садовничий демонстрирует выдающееся управленческое мастерство, направляя университет к успеху и являясь лидером, вдохновляющим коллектив.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1"/>
          <p:cNvSpPr txBox="1"/>
          <p:nvPr/>
        </p:nvSpPr>
        <p:spPr>
          <a:xfrm>
            <a:off x="1535148" y="1925527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Управленческое мастерство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3"/>
          <p:cNvSpPr txBox="1"/>
          <p:nvPr/>
        </p:nvSpPr>
        <p:spPr>
          <a:xfrm>
            <a:off x="495750" y="680925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Вклад В.А. Садовничего в развитие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 4"/>
          <p:cNvSpPr txBox="1"/>
          <p:nvPr/>
        </p:nvSpPr>
        <p:spPr>
          <a:xfrm>
            <a:off x="1535148" y="3471255"/>
            <a:ext cx="9849000" cy="542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Он активно поощряет новые идеи и исследования, стимулируя академическую среду к поиску новаторских решений.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5"/>
          <p:cNvSpPr txBox="1"/>
          <p:nvPr/>
        </p:nvSpPr>
        <p:spPr>
          <a:xfrm>
            <a:off x="1535150" y="3101955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Поощрение инноваций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 6"/>
          <p:cNvSpPr txBox="1"/>
          <p:nvPr/>
        </p:nvSpPr>
        <p:spPr>
          <a:xfrm>
            <a:off x="1535150" y="4635238"/>
            <a:ext cx="9849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Под его руководством значительно увеличилось число научных публикаций, что укрепляет позиции МГУ в мировом рейтинге вузов.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 7"/>
          <p:cNvSpPr txBox="1"/>
          <p:nvPr/>
        </p:nvSpPr>
        <p:spPr>
          <a:xfrm>
            <a:off x="1535148" y="4265731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Увеличение научных публикаций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 8"/>
          <p:cNvSpPr txBox="1"/>
          <p:nvPr/>
        </p:nvSpPr>
        <p:spPr>
          <a:xfrm>
            <a:off x="1535150" y="5791915"/>
            <a:ext cx="9849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 инициировал сотрудничество с международными научными центрами, расширяя горизонты исследований.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 9"/>
          <p:cNvSpPr txBox="1"/>
          <p:nvPr/>
        </p:nvSpPr>
        <p:spPr>
          <a:xfrm>
            <a:off x="1535150" y="5422615"/>
            <a:ext cx="9849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Международное сотрудничество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77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39" y="378823"/>
            <a:ext cx="7226281" cy="6165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0336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91794" y="2187575"/>
            <a:ext cx="5497981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Лекции для студентов и школьников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6191794" y="2573649"/>
            <a:ext cx="5497981" cy="1162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 организовывал открытые лекции и семинары для студентов и школьников, чтобы привить интерес к математике и повысить грамотность.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2"/>
          <p:cNvSpPr txBox="1"/>
          <p:nvPr/>
        </p:nvSpPr>
        <p:spPr>
          <a:xfrm>
            <a:off x="6191794" y="4699975"/>
            <a:ext cx="5497981" cy="10999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Поддерживал создание математических клубов и участие студентов в олимпиадах, стимулируя интерес к решению сложных задач.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6191794" y="4313875"/>
            <a:ext cx="5497981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Математические клубы и олимпиады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5"/>
          <p:cNvSpPr txBox="1"/>
          <p:nvPr/>
        </p:nvSpPr>
        <p:spPr>
          <a:xfrm>
            <a:off x="6191794" y="609599"/>
            <a:ext cx="5497981" cy="10493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6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Популяризация математики: </a:t>
            </a:r>
            <a:r>
              <a:rPr lang="ru-RU" sz="36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</a:t>
            </a:r>
            <a:r>
              <a:rPr lang="en-US" sz="36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нициативы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4876" y="1567542"/>
            <a:ext cx="5889924" cy="38927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6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Данные научных публикаций Scopus, обновлено 2023 год</a:t>
            </a: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Научный </a:t>
            </a: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вклад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В.А. Садовничего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3"/>
          <p:cNvSpPr txBox="1"/>
          <p:nvPr/>
        </p:nvSpPr>
        <p:spPr>
          <a:xfrm>
            <a:off x="565400" y="2488474"/>
            <a:ext cx="5168175" cy="2514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buNone/>
            </a:pP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На протяжении многих лет количество публикаций и цитирований увеличивалось, подтверждая его значительное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влияние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ea typeface="Arial" pitchFamily="34" charset="-122"/>
              <a:cs typeface="Times New Roman" pitchFamily="18" charset="0"/>
            </a:endParaRPr>
          </a:p>
          <a:p>
            <a:pPr algn="just"/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стабильно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вносит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значительный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вклад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в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развитие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sz="2000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математики</a:t>
            </a:r>
            <a:r>
              <a:rPr lang="en-US" sz="2000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ea typeface="Arial" pitchFamily="34" charset="-122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Всего В.А.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Садовничим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опубликовано более 800 научных работ, учебников, монографий, научно-популярных изданий.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88536" y="3283304"/>
            <a:ext cx="3142800" cy="227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Его публикации в ведущих математических журналах подчеркивали инновационные подходы к решению сложных математических задач. Это способствовало укреплению международного признания академической репутации МГУ.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8181975" y="3283304"/>
            <a:ext cx="3476700" cy="1766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 активно сотрудничал с другими ведущими учеными, что позволило его публикациям объединять различные подходы и расширять сферы научного поиска в теоретической математике.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78100" y="3283304"/>
            <a:ext cx="3549763" cy="24512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</a:t>
            </a: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вн</a:t>
            </a:r>
            <a:r>
              <a:rPr lang="ru-RU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ё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 значительный вклад в разработку теоретической математики, опубликовав десятки исследований по функциональному анализу. Его работы известны высоким уровнем научной новизны и глубокими выводами.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50574" y="487150"/>
            <a:ext cx="11284225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Публикации в области теоретической математики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Конкурс Инновации в математических науках\e618d099f1907a79ea6d2a76dcccc31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6400800" cy="606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36375" y="2187575"/>
            <a:ext cx="51534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Оптимальное управление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6536375" y="2573650"/>
            <a:ext cx="5153400" cy="85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Исследования в области оптимального управления позволили разработать методы, применимые в экономике и технике. Эти методы используются для решения задач планирования и прогнозирования.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 txBox="1"/>
          <p:nvPr/>
        </p:nvSpPr>
        <p:spPr>
          <a:xfrm>
            <a:off x="6536375" y="4699974"/>
            <a:ext cx="5153400" cy="868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 области теории матриц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Садовничий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внес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вклад в изучение спектральных свойств матриц. Его работы способствуют анализу сложных систем и алгоритмов.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6536375" y="4313875"/>
            <a:ext cx="51534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Теория матриц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/>
          <p:cNvSpPr txBox="1"/>
          <p:nvPr/>
        </p:nvSpPr>
        <p:spPr>
          <a:xfrm>
            <a:off x="6536375" y="609599"/>
            <a:ext cx="5153400" cy="1311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Основные области исследований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5" y="1072150"/>
            <a:ext cx="7143750" cy="57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6453051" y="1125233"/>
            <a:ext cx="5381897" cy="2598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 руководством В.А.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Садовничего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 объединённой группы научных сотрудников Центра подготовки космонавтов и МГУ, были созданы системы алгоритмического и программного обеспечения подвижных тренажёров, осуществляющих динамическую имитацию управляемого аэрокосмического полёта на всех его этапах.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450575" y="253647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Инновации в космосе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5"/>
          <p:cNvSpPr txBox="1"/>
          <p:nvPr/>
        </p:nvSpPr>
        <p:spPr>
          <a:xfrm>
            <a:off x="6453051" y="3592286"/>
            <a:ext cx="5381897" cy="31220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университетском спутнике «Ломоносов», запущенном в 2016 г. в космос, был отправлен инновационный прибор (ИМИСС-1), созданный под руководством В.А. 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Садовничего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 помощью которого проводится экспериментальное исследование расстройства вестибулярного аппарата, одним из проявлений которого является запаздывание стабилизации взора человека в условиях полёта.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14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Конкурс Инновации в математических науках\adlk_de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5" y="1196788"/>
            <a:ext cx="5089613" cy="533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3788"/>
            <a:ext cx="12192000" cy="6858000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6585300" y="1196788"/>
            <a:ext cx="5073300" cy="1658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Под руководством В.А.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Садовничего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помощь математиков позволила разработать тактильный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механорецептор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хирургов и робота-реаниматолога «Ангел» для диагностики 10 групп неотложных состояний</a:t>
            </a:r>
            <a:r>
              <a:rPr lang="ru-RU" sz="2000" dirty="0"/>
              <a:t>. 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450575" y="342847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Инновации в медицине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 5"/>
          <p:cNvSpPr txBox="1"/>
          <p:nvPr/>
        </p:nvSpPr>
        <p:spPr>
          <a:xfrm>
            <a:off x="6585300" y="3218956"/>
            <a:ext cx="5073300" cy="2246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В.А. Садовничий – соавтор патента на «Устройство автоматической коррекции установки взора человека при визуальном управлении движением в условиях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микрогравитации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», включённого в список «100 лучших изобретений России» за 2013 г. в области «Медицина и медицинская техника». 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45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50" y="1376899"/>
            <a:ext cx="11135100" cy="615475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0825" y="3117604"/>
            <a:ext cx="4864800" cy="1336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Садовничий разработал новаторский подход в модификации марковских процессов для оптимизации промышленных процессов. Это решение позволило улучшить моделирование и предсказание в сложных системах.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 txBox="1"/>
          <p:nvPr/>
        </p:nvSpPr>
        <p:spPr>
          <a:xfrm>
            <a:off x="6406377" y="3094443"/>
            <a:ext cx="5262600" cy="195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Его методы были применены в различных отраслях, включая финансовый анализ и управление рисками. Такие подходы потенциально экономят ресурсы и повышают эффективность экономических и социальных систем.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/>
          <p:cNvSpPr txBox="1"/>
          <p:nvPr/>
        </p:nvSpPr>
        <p:spPr>
          <a:xfrm>
            <a:off x="366061" y="199976"/>
            <a:ext cx="11449877" cy="889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Индивидуальные подходы к решению неклассических задач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62594" y="1981293"/>
            <a:ext cx="3409406" cy="1911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Садовничий стал ключевой фигурой в реформировании методов преподавания математики в высших учебных заведениях. Его инновации укрепили связи между академической наукой и педагогикой.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5460273" y="1981293"/>
            <a:ext cx="3461657" cy="20420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Его руководство способствовало росту международного сотрудничества между отечественными и зарубежными учеными, что помогло интеграции России в глобальное математическое сообщество.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3853542" y="4227119"/>
            <a:ext cx="3435531" cy="191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Он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инициировал ряд конференций и симпозиумов, которые </a:t>
            </a: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популяризировали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математическую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науку и привлекли внимание нового поколения к карьерам в исследовательской сфере.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203475" y="4227119"/>
            <a:ext cx="3370216" cy="1912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О</a:t>
            </a:r>
            <a:r>
              <a:rPr lang="en-US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казал</a:t>
            </a:r>
            <a:r>
              <a:rPr lang="en-US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значительное влияние на разработку образовательных стандартов, что улучшило качество подготовки студентов и повысило конкурентоспособность выпускников в международной академической среде.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450575" y="487149"/>
            <a:ext cx="10566000" cy="12371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Влияние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</a:t>
            </a:r>
            <a:r>
              <a:rPr lang="ru-RU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В.А. </a:t>
            </a:r>
            <a:r>
              <a:rPr lang="en-US" sz="4000" b="1" dirty="0" err="1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Садовничего</a:t>
            </a:r>
            <a:r>
              <a:rPr lang="en-US" sz="4000" b="1" dirty="0">
                <a:latin typeface="Times New Roman" pitchFamily="18" charset="0"/>
                <a:ea typeface="Arial" pitchFamily="34" charset="-122"/>
                <a:cs typeface="Times New Roman" pitchFamily="18" charset="0"/>
              </a:rPr>
              <a:t> на современное математическое сообщество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27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9725" y="1905689"/>
            <a:ext cx="11181458" cy="3541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https://scientificrussia.ru/articles/alfa-v-sozvezdii-nauk-o-dostizeniah-rossijskoj-matematiki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https://news.rambler.ru/science/34919114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https://rector.msu.ru/tpost/9kd1hy2c71-mesto-matematiki-v-sozvezdii-nauk-obsuzh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www.sms.warheroes.ru/hero/hero.asp?Hero_id=34613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letopis.msu.ru/content/vasadovnichiy-kosmicheskie-issledovaniya-v-mgu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https://new.ras.ru/anniversary/akademik-sadovnichiy-viktor-antonovich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bigenc.ru/c/sadovnichii-viktor-antonovich-edcd4f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www.sms.warheroes.ru/hero/hero.asp?Hero_id=34613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955846" y="793540"/>
            <a:ext cx="10469216" cy="612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ru-RU" sz="40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Использованные интернет-источники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Конкурс Инновации в математических науках\7549979340033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7464" y="909581"/>
            <a:ext cx="8334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16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768</Words>
  <Application>Microsoft Office PowerPoint</Application>
  <PresentationFormat>Произвольный</PresentationFormat>
  <Paragraphs>94</Paragraphs>
  <Slides>14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Office Theme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1</cp:lastModifiedBy>
  <cp:revision>43</cp:revision>
  <dcterms:created xsi:type="dcterms:W3CDTF">2025-02-11T19:14:21Z</dcterms:created>
  <dcterms:modified xsi:type="dcterms:W3CDTF">2025-02-20T09:01:49Z</dcterms:modified>
</cp:coreProperties>
</file>