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56700" y="1833000"/>
            <a:ext cx="8252700" cy="147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 математических науках в России
</a:t>
            </a:r>
            <a:pPr algn="l" indent="0" marL="0"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Исследуйте будущее через инновации в российских математических науках сегодня.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0275" y="1311"/>
            <a:ext cx="5143500" cy="51384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64625" y="1780807"/>
            <a:ext cx="4812300" cy="15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инновации в математике?
</a:t>
            </a:r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 математике важны для развития науки и технологий, повышения конкурентоспособности образования и экономического роста. Они стимулируются инвестициями, участием в международных проектах и поддержкой молодых исследователей.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0450" y="1237650"/>
            <a:ext cx="45180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1703
</a:t>
            </a:r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инноваций
</a:t>
            </a:r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Академия Наук</a:t>
            </a:r>
            <a:endParaRPr lang="en-US" sz="4500" dirty="0"/>
          </a:p>
        </p:txBody>
      </p:sp>
      <p:sp>
        <p:nvSpPr>
          <p:cNvPr id="4" name="Text 1"/>
          <p:cNvSpPr txBox="1"/>
          <p:nvPr/>
        </p:nvSpPr>
        <p:spPr>
          <a:xfrm>
            <a:off x="5463900" y="2464050"/>
            <a:ext cx="32847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Академии в 1703 году стало важным шагом в развитии математики в России.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0975" y="527"/>
            <a:ext cx="5147700" cy="51376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4325" y="520802"/>
            <a:ext cx="4173900" cy="3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математические школы
</a:t>
            </a:r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Санкт-Петербургская школа
</a:t>
            </a:r>
            <a:pPr algn="l" indent="0" marL="0"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Санкт-Петербургская школа славится разгадкой сложных математических задач с конца XIX века. Она поддерживает тесные связи с ведущими европейскими научными центрами.
</a:t>
            </a:r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Московская школа
</a:t>
            </a:r>
            <a:pPr algn="l" indent="0" marL="0"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Московская школа — ядро теоретической математики в России с XX века. Ученые школы разрабатывают прогрессивные методы анализа и топологии.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7477" y="935325"/>
            <a:ext cx="83853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достижений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651575" y="2121141"/>
            <a:ext cx="3282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2020: Международное признание
</a:t>
            </a:r>
            <a:pPr algn="l" indent="0" marL="0"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2020 году российская математика признана на международной арене, благодаря инновациям в квантовых вычислениях и прикладном анализе.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1347207" y="2121086"/>
            <a:ext cx="3282300" cy="2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1991: Переходный период
</a:t>
            </a:r>
            <a:pPr algn="l" indent="0" marL="0"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1990-х годов российские учёные сталкиваются с трудностями финансирования. Несмотря на это, они продолжают развивать нестандартные направления исследований.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3501402" y="3877286"/>
            <a:ext cx="3282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2000: Ренессанс исследований
</a:t>
            </a:r>
            <a:pPr algn="l" indent="0" marL="0"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2000 году Россия наращивает научный потенциал с новыми исследовательскими программами, увеличивающими участие в международных проектах и публикациях.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5150" y="794338"/>
            <a:ext cx="5059800" cy="31137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121850" y="1538350"/>
            <a:ext cx="3813300" cy="162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российских публикаций
</a:t>
            </a:r>
            <a:pPr algn="l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вызван инвестициями в научные исследования и поддержкой российских институтов.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рост способствует усилению международного сотрудничества и распространению российских научных достижений.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России, 1990-2023 гг.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6800" y="2088"/>
            <a:ext cx="5220900" cy="51393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66"/>
            <a:ext cx="4099800" cy="3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научных конференций</a:t>
            </a:r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Конференции, такие как Математический конгресс, собирают ведущих учёных, продвигая новые идеи и технологии. Это способствует развитию международных связей и обмену знаниями.
</a:t>
            </a:r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мероприятия, организованные научными институтами, устраняют барьеры между теориями и практическими исследованиями, облегчая доступ к передовым методам и исследованиям.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5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711" y="3539468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450" y="810925"/>
            <a:ext cx="83556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университеты-передовые исследователи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97350"/>
            <a:ext cx="29877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МГУ имени М.В. Ломоносова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696" y="2364511"/>
            <a:ext cx="3674700" cy="1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МГУ предлагает углубленные программы и исследования в области теоретической и прикладной математики, привлекая международных студентов.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3" y="1897350"/>
            <a:ext cx="29877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СПбГТУ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34" y="2364511"/>
            <a:ext cx="3674700" cy="1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СПбГТУ активно развивает прикладные исследования и инновационные проекты, привлекающие бизнес и промышленность.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78926"/>
            <a:ext cx="29877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НГУ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695" y="4049396"/>
            <a:ext cx="3674700" cy="1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Новосибирский государственный университет известен своими успехами в вычислительной математике и теоретической физике.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2" y="3578926"/>
            <a:ext cx="29877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ТГУ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32" y="4049396"/>
            <a:ext cx="3674700" cy="1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Томский государственный университет поддерживает междисциплинарные проекты, связывающие математику с другими науками.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6800" y="2088"/>
            <a:ext cx="5220900" cy="51393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66"/>
            <a:ext cx="4099800" cy="3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РАН на математические инновации</a:t>
            </a:r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академия наук играет ключевую роль в координации исследований, поддерживая ведущие математические институты и лаборатории по всей стране.
</a:t>
            </a:r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 способствует развитию международного научного сотрудничества, привлекая зарубежных учёных для обмена опытом и совместных проектов.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5150" y="794338"/>
            <a:ext cx="5059800" cy="31137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121850" y="1538350"/>
            <a:ext cx="3813300" cy="162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Цитируемость математических публикаций
</a:t>
            </a:r>
            <a:pPr algn="l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математические исследования привлекают большее внимание в международной академической среде.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подчеркивают конкурентоспособность российской математической науки на мировой арене.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авторитетных научных журналов за 2020-2023 годы.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3150" y="503150"/>
            <a:ext cx="83577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области математических исследований, способствующие инновациям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Топология находит применение в квантовой физике и данных науки, помогая в анализе многообразий и точных математических структур в разных областях.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949350" y="1678822"/>
            <a:ext cx="33966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чисел играет важную роль, способствуя развитию алгоритмов шифровки и безопасности данных, что критично для современной информационной безопасности в цифровую эпоху.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94575" y="1795222"/>
            <a:ext cx="3396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Дифференциальные уравнения используются для моделирования сложных процессов в инженерии и экологии, помогая решать задачи управления ресурсами и устойчивого развития.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Машинное обучение и искусственный интеллект зависят от применений в линейной алгебре и статистике, предоставляя мощные инструменты для анализа больших данных.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470500" y="1353175"/>
            <a:ext cx="4152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4685775" y="1353175"/>
            <a:ext cx="4152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900" dirty="0"/>
          </a:p>
        </p:txBody>
      </p:sp>
      <p:sp>
        <p:nvSpPr>
          <p:cNvPr id="10" name="Text 7"/>
          <p:cNvSpPr txBox="1"/>
          <p:nvPr/>
        </p:nvSpPr>
        <p:spPr>
          <a:xfrm>
            <a:off x="470500" y="3063750"/>
            <a:ext cx="4152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900" dirty="0"/>
          </a:p>
        </p:txBody>
      </p:sp>
      <p:sp>
        <p:nvSpPr>
          <p:cNvPr id="11" name="Text 8"/>
          <p:cNvSpPr txBox="1"/>
          <p:nvPr/>
        </p:nvSpPr>
        <p:spPr>
          <a:xfrm>
            <a:off x="4685775" y="3063750"/>
            <a:ext cx="4152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4700" y="903352"/>
            <a:ext cx="3450600" cy="32618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23400" y="744250"/>
            <a:ext cx="37113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проекты молодых российских математиков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31125" y="1976038"/>
            <a:ext cx="3450600" cy="9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последних лет проведен ряд успешных интеграций теоретической математики в прикладные науки. Эти проекты адресуют важные задачи, такие как оптимизация транспортных потоков.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231125" y="3296613"/>
            <a:ext cx="3450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Континуум новых решений предлагает старт-апы молодёжи в области статистики и теории игр. Они развивают инструменты для предсказаний на базе больших данных и их интеллектуальной обработки.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17050" y="1912594"/>
            <a:ext cx="5751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10" name="Text 5"/>
          <p:cNvSpPr txBox="1"/>
          <p:nvPr/>
        </p:nvSpPr>
        <p:spPr>
          <a:xfrm>
            <a:off x="713838" y="3233164"/>
            <a:ext cx="578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42883" y="2045932"/>
            <a:ext cx="29358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 indent="0" marL="0">
              <a:buNone/>
            </a:pPr>
            <a:endParaRPr lang="en-US" dirty="0"/>
          </a:p>
        </p:txBody>
      </p:sp>
      <p:sp>
        <p:nvSpPr>
          <p:cNvPr id="4" name="Text 1"/>
          <p:cNvSpPr txBox="1"/>
          <p:nvPr/>
        </p:nvSpPr>
        <p:spPr>
          <a:xfrm>
            <a:off x="1233450" y="760125"/>
            <a:ext cx="6677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Финансирование и поддержка исследований в области математики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200025" y="2138225"/>
            <a:ext cx="25584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гранты играют важную роль в поддержке математических проектов, финансируя как начальные исследования, так и прикладные задачи с высокотехнологическими аспектами.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988362" y="2138225"/>
            <a:ext cx="28482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компании активно инвестируют в математические исследования, видя в этом потенциал для создания инновационных продуктов и конкурентных преимуществ на рынке технологий.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23425" y="2138225"/>
            <a:ext cx="28482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фонды предоставляют возможность для обмена опытом и повышения квалификации российских исследователей, что стимулирует глобальное взаимодействие и сотрудничество.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5150" y="794338"/>
            <a:ext cx="5059800" cy="31137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121850" y="1538350"/>
            <a:ext cx="3813300" cy="162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финансовых средств на математические исследования
</a:t>
            </a:r>
            <a:pPr algn="l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рост финансирования наблюдается в Москве и Санкт-Петербурге, где доминируют ведущие научные центры.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значительное перекос в финансировании в пользу столичных регионов, необходимы усилия для устранения диспропорций.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науки и высшего образования РФ, 2023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0450" y="1237650"/>
            <a:ext cx="45180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стран
</a:t>
            </a:r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международные партнёрства в области математики
</a:t>
            </a:r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 международных исследований</a:t>
            </a:r>
            <a:endParaRPr lang="en-US" sz="4500" dirty="0"/>
          </a:p>
        </p:txBody>
      </p:sp>
      <p:sp>
        <p:nvSpPr>
          <p:cNvPr id="4" name="Text 1"/>
          <p:cNvSpPr txBox="1"/>
          <p:nvPr/>
        </p:nvSpPr>
        <p:spPr>
          <a:xfrm>
            <a:off x="5463900" y="2464050"/>
            <a:ext cx="32847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активно сотрудничает с 15 странами в области математики, что способствует обмену передовыми методами и усилению научного потенциала.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6800" y="2088"/>
            <a:ext cx="5220900" cy="51393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66"/>
            <a:ext cx="4099800" cy="3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технологий и IT в математических инновациях</a:t>
            </a:r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IT-технологии способствуют моделированию сложных математических задач, что позволяет быстрее находить решения и проверять гипотезы на основе симуляций.
</a:t>
            </a:r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и вычислительные мощности ускоряют процесс обработки данных, что ведет к новым открытиям в математике, важным для развития различных прикладных наук.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13" y="1857883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61" y="3512438"/>
            <a:ext cx="266625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8580" y="3512438"/>
            <a:ext cx="311063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450" y="810925"/>
            <a:ext cx="83556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молодых учёных на инновации в математических науках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97350"/>
            <a:ext cx="29877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исследования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696" y="2364511"/>
            <a:ext cx="3674700" cy="1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активно участвует в научных исследованиях, внедряя экстраординарные подходы и методы, что способствует качественному прогрессу в математических науках.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3" y="1897350"/>
            <a:ext cx="29877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наука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34" y="2364511"/>
            <a:ext cx="3674700" cy="1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учёные активно вовлечены в процесс образования, повышая интерес студентов к математике через инновационные методики преподавания.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78926"/>
            <a:ext cx="29877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идеи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695" y="4049396"/>
            <a:ext cx="3674700" cy="1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Идеи, предложенные молодыми математиками, часто становятся основой для новых стартапов, что открывает новые перспективы для науки и экономики.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2" y="3578926"/>
            <a:ext cx="29877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32" y="4049396"/>
            <a:ext cx="3674700" cy="1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Будучи более адаптивными, молодые учёные привлекают к математике внимание через социальные платформы, формируя проекты в сфере публичной науки.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8"/>
            <a:ext cx="5909700" cy="51998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989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277400" y="1708475"/>
            <a:ext cx="4074900" cy="9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стартапов занимается разработкой алгоритмов для оптимизации логистических процессов. Эти алгоритмы повышают эффективность и снижают затраты компаний на доставку продуктов и услуг.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536525" y="510275"/>
            <a:ext cx="51744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математических стартапов и их инновационные решения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4277400" y="3156275"/>
            <a:ext cx="4074900" cy="9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проект предлагает решения для анализа большого массива данных в биомедицине. Применение математических моделей способствует улучшению диагностики и лечения пациентов.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5150" y="794338"/>
            <a:ext cx="5059800" cy="31137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121850" y="1538350"/>
            <a:ext cx="3813300" cy="162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трудоустройстве математиков
</a:t>
            </a:r>
            <a:pPr algn="l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наблюдается увеличение спроса на специалистов, работающих над данными и ИИ, что соответствует мировой технологической тенденции.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данных позволяет увидеть растущую потребность в аналитиках и специалистах в области ИИ.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рынка труда в математических отраслях, октябрь 2023.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11012" y="4408317"/>
            <a:ext cx="285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1611012" y="3573780"/>
            <a:ext cx="285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1611012" y="2739242"/>
            <a:ext cx="285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1611012" y="1904705"/>
            <a:ext cx="285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международное сотрудничество усиливают возможность обмена идеями, что значительно расширяет горизонты математических исследований.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3326704" y="33798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открываются в образовании, где инновационные методы преподавания могут значительно повысить заинтересованность студентов.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3510122" y="2525958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искусственного интеллекта ставит новые задачи перед математиками, включая разработку более эффективных алгоритмов и моделей.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3680988" y="1704925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вызовов является интеграция математики с другими дисциплинами, что требует новых методов и подходов для совместной работы.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290700" y="285250"/>
            <a:ext cx="8357700" cy="8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математических исследований: вызовы и перспективы
</a:t>
            </a:r>
            <a:pPr algn="l" indent="0" marL="0"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500" dirty="0"/>
          </a:p>
        </p:txBody>
      </p:sp>
      <p:sp>
        <p:nvSpPr>
          <p:cNvPr id="12" name="Text 9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402"/>
            <a:ext cx="9144000" cy="20895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675" y="2078638"/>
            <a:ext cx="3923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тесно взаимодействует с физикой, биологией и инженерией, что способствует развитию новых подходов. Эта интеграция позволяет разрабатывать инновационные методы и алгоритмы, двигая науку вперёд.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1450" y="2078638"/>
            <a:ext cx="3949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Междисциплинарные исследования помогают переводить математические открытия в практические инновации. Это включает создание новых технологий, улучшение процессов и повышение эффективности в различных отраслях промышленности.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00200" y="1297650"/>
            <a:ext cx="3283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науками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27450" y="1297650"/>
            <a:ext cx="3283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открытий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957113" y="1277517"/>
            <a:ext cx="1045200" cy="6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957113" y="3156317"/>
            <a:ext cx="1045200" cy="6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085188" y="1277517"/>
            <a:ext cx="1045200" cy="6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858525" y="1751716"/>
            <a:ext cx="3373500" cy="13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инновации повышают производительность в научных исследованиях и технологическом развитии. Они способствуют появлению новых отраслей и рабочих мест, что укрепляет экономику.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713250" y="339175"/>
            <a:ext cx="77175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и экономическое значение математических инноваций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829825" y="3638200"/>
            <a:ext cx="3373500" cy="13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модели позволяют прогнозировать экономические тенденции и стабильность, минимизируя риски и улучшая финансовую политику. Это существенно влияет на рост благосостояния страны.
</a:t>
            </a:r>
            <a:pPr algn="ctr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4921050" y="1751716"/>
            <a:ext cx="3373500" cy="13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математических методов в социальные науки и управление улучшает качество жизни, оптимизируя процессы планирования и принятия решений на государственном уровне.
</a:t>
            </a:r>
            <a:pPr algn="ctr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6800" y="2088"/>
            <a:ext cx="5220900" cy="51393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66"/>
            <a:ext cx="4099800" cy="3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российские математики, получившие награды за инновации</a:t>
            </a:r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Перельман внес значительный вклад в теорию топологии, решив гипотезу Пуанкаре, за что получил международное признание и приз в области математических наук.
</a:t>
            </a:r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Святослав Набоков известен своими работами в области криптографии, получив ряд наград за разработку методов, обеспечивающих безопасность данных в цифровую эпоху.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5150" y="794338"/>
            <a:ext cx="5059800" cy="31137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121850" y="1538350"/>
            <a:ext cx="3813300" cy="162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российских математических публикаций
</a:t>
            </a:r>
            <a:pPr algn="l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публикаций свидетельствует о значительном прогрессе российских математиков на глобальной арене.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публикаций подтверждает успешность инициатив в математических науках в России.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2013-2023</a:t>
            </a:r>
            <a:endParaRPr lang="en-US" sz="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1871400"/>
            <a:ext cx="78741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Залог успеха будущих инноваций
</a:t>
            </a:r>
            <a:pPr algn="l" indent="0" marL="0"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инноваций в математике критически важна для научного прогресса и технологического лидирования России. Инвестиции в образование и исследования обеспечат постоянное развитие.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2025-02-19T08:17:25Z</dcterms:created>
  <dcterms:modified xsi:type="dcterms:W3CDTF">2025-02-19T08:17:25Z</dcterms:modified>
</cp:coreProperties>
</file>